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6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1EE7-3723-403A-830C-3D35761F1D7B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59A7-D764-4780-9166-EC889A66C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34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1EE7-3723-403A-830C-3D35761F1D7B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59A7-D764-4780-9166-EC889A66C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29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1EE7-3723-403A-830C-3D35761F1D7B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59A7-D764-4780-9166-EC889A66C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7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1EE7-3723-403A-830C-3D35761F1D7B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59A7-D764-4780-9166-EC889A66C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4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1EE7-3723-403A-830C-3D35761F1D7B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59A7-D764-4780-9166-EC889A66C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43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1EE7-3723-403A-830C-3D35761F1D7B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59A7-D764-4780-9166-EC889A66C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67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1EE7-3723-403A-830C-3D35761F1D7B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59A7-D764-4780-9166-EC889A66C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87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1EE7-3723-403A-830C-3D35761F1D7B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59A7-D764-4780-9166-EC889A66C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03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1EE7-3723-403A-830C-3D35761F1D7B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59A7-D764-4780-9166-EC889A66C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51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1EE7-3723-403A-830C-3D35761F1D7B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59A7-D764-4780-9166-EC889A66C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94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1EE7-3723-403A-830C-3D35761F1D7B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59A7-D764-4780-9166-EC889A66C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83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D1EE7-3723-403A-830C-3D35761F1D7B}" type="datetimeFigureOut">
              <a:rPr lang="pl-PL" smtClean="0"/>
              <a:t>2018-10-25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59A7-D764-4780-9166-EC889A66C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46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ADAMANT </a:t>
            </a:r>
            <a:br>
              <a:rPr lang="pl-PL" dirty="0" smtClean="0"/>
            </a:br>
            <a:r>
              <a:rPr lang="pl-PL" sz="2200" dirty="0" err="1" smtClean="0"/>
              <a:t>Arctic</a:t>
            </a:r>
            <a:r>
              <a:rPr lang="pl-PL" sz="2200" dirty="0" smtClean="0"/>
              <a:t> </a:t>
            </a:r>
            <a:r>
              <a:rPr lang="pl-PL" sz="2200" dirty="0" err="1" smtClean="0"/>
              <a:t>benthic</a:t>
            </a:r>
            <a:r>
              <a:rPr lang="pl-PL" sz="2200" dirty="0" smtClean="0"/>
              <a:t> </a:t>
            </a:r>
            <a:r>
              <a:rPr lang="pl-PL" sz="2200" dirty="0" err="1" smtClean="0"/>
              <a:t>ecosystems</a:t>
            </a:r>
            <a:r>
              <a:rPr lang="pl-PL" sz="2200" dirty="0" smtClean="0"/>
              <a:t> </a:t>
            </a:r>
            <a:r>
              <a:rPr lang="pl-PL" sz="2200" dirty="0" err="1" smtClean="0"/>
              <a:t>under</a:t>
            </a:r>
            <a:r>
              <a:rPr lang="pl-PL" sz="2200" dirty="0" smtClean="0"/>
              <a:t> </a:t>
            </a:r>
            <a:r>
              <a:rPr lang="pl-PL" sz="2200" dirty="0" err="1" smtClean="0"/>
              <a:t>change</a:t>
            </a:r>
            <a:r>
              <a:rPr lang="pl-PL" sz="2200" dirty="0" smtClean="0"/>
              <a:t> – the </a:t>
            </a:r>
            <a:r>
              <a:rPr lang="pl-PL" sz="2200" dirty="0" err="1" smtClean="0"/>
              <a:t>impact</a:t>
            </a:r>
            <a:r>
              <a:rPr lang="pl-PL" sz="2200" dirty="0" smtClean="0"/>
              <a:t> of </a:t>
            </a:r>
            <a:r>
              <a:rPr lang="pl-PL" sz="2200" dirty="0" err="1" smtClean="0"/>
              <a:t>deglaciation</a:t>
            </a:r>
            <a:r>
              <a:rPr lang="pl-PL" sz="2200" dirty="0" smtClean="0"/>
              <a:t> and </a:t>
            </a:r>
            <a:r>
              <a:rPr lang="pl-PL" sz="2200" dirty="0" err="1" smtClean="0"/>
              <a:t>boreal</a:t>
            </a:r>
            <a:r>
              <a:rPr lang="pl-PL" sz="2200" dirty="0" smtClean="0"/>
              <a:t> </a:t>
            </a:r>
            <a:r>
              <a:rPr lang="pl-PL" sz="2200" dirty="0" err="1" smtClean="0"/>
              <a:t>species</a:t>
            </a:r>
            <a:r>
              <a:rPr lang="pl-PL" sz="2200" dirty="0" smtClean="0"/>
              <a:t> </a:t>
            </a:r>
            <a:r>
              <a:rPr lang="pl-PL" sz="2200" dirty="0" err="1" smtClean="0"/>
              <a:t>transportation</a:t>
            </a:r>
            <a:r>
              <a:rPr lang="pl-PL" sz="2200" dirty="0" smtClean="0"/>
              <a:t> by </a:t>
            </a:r>
            <a:r>
              <a:rPr lang="pl-PL" sz="2200" dirty="0" err="1" smtClean="0"/>
              <a:t>macroplastic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Kick off </a:t>
            </a:r>
            <a:r>
              <a:rPr lang="pl-PL" dirty="0" err="1" smtClean="0"/>
              <a:t>meeting</a:t>
            </a:r>
            <a:r>
              <a:rPr lang="pl-PL" dirty="0" smtClean="0"/>
              <a:t> 15-17th </a:t>
            </a:r>
            <a:r>
              <a:rPr lang="pl-PL" dirty="0" err="1" smtClean="0"/>
              <a:t>October</a:t>
            </a:r>
            <a:r>
              <a:rPr lang="pl-PL" dirty="0" smtClean="0"/>
              <a:t> 2018, Sopot, </a:t>
            </a:r>
            <a:r>
              <a:rPr lang="pl-PL" dirty="0"/>
              <a:t>P</a:t>
            </a:r>
            <a:r>
              <a:rPr lang="pl-PL" dirty="0" smtClean="0"/>
              <a:t>oland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21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WP -5 </a:t>
            </a:r>
            <a:r>
              <a:rPr lang="pl-PL" sz="2800" dirty="0" err="1" smtClean="0"/>
              <a:t>Assessing</a:t>
            </a:r>
            <a:r>
              <a:rPr lang="pl-PL" sz="2800" dirty="0" smtClean="0"/>
              <a:t> the </a:t>
            </a:r>
            <a:r>
              <a:rPr lang="pl-PL" sz="2800" dirty="0" err="1" smtClean="0"/>
              <a:t>expansion</a:t>
            </a:r>
            <a:r>
              <a:rPr lang="pl-PL" sz="2800" dirty="0" smtClean="0"/>
              <a:t> of </a:t>
            </a:r>
            <a:r>
              <a:rPr lang="pl-PL" sz="2800" dirty="0" err="1" smtClean="0"/>
              <a:t>boreal</a:t>
            </a:r>
            <a:r>
              <a:rPr lang="pl-PL" sz="2800" dirty="0" smtClean="0"/>
              <a:t> </a:t>
            </a:r>
            <a:r>
              <a:rPr lang="pl-PL" sz="2800" dirty="0" err="1" smtClean="0"/>
              <a:t>species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Deliverables</a:t>
            </a:r>
            <a:r>
              <a:rPr lang="pl-PL" dirty="0" smtClean="0"/>
              <a:t> – </a:t>
            </a:r>
          </a:p>
          <a:p>
            <a:r>
              <a:rPr lang="pl-PL" dirty="0" smtClean="0"/>
              <a:t>Paper on the </a:t>
            </a:r>
            <a:r>
              <a:rPr lang="pl-PL" dirty="0" err="1" smtClean="0"/>
              <a:t>coastal</a:t>
            </a:r>
            <a:r>
              <a:rPr lang="pl-PL" dirty="0" smtClean="0"/>
              <a:t> </a:t>
            </a:r>
            <a:r>
              <a:rPr lang="pl-PL" dirty="0" err="1" smtClean="0"/>
              <a:t>benthos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 smtClean="0"/>
              <a:t> </a:t>
            </a:r>
          </a:p>
          <a:p>
            <a:r>
              <a:rPr lang="pl-PL" dirty="0" smtClean="0"/>
              <a:t>Data for the </a:t>
            </a:r>
            <a:r>
              <a:rPr lang="pl-PL" dirty="0" err="1" smtClean="0"/>
              <a:t>comon</a:t>
            </a:r>
            <a:r>
              <a:rPr lang="pl-PL" dirty="0" smtClean="0"/>
              <a:t> data </a:t>
            </a:r>
            <a:r>
              <a:rPr lang="pl-PL" dirty="0" err="1" smtClean="0"/>
              <a:t>base</a:t>
            </a:r>
            <a:r>
              <a:rPr lang="pl-PL" dirty="0" smtClean="0"/>
              <a:t> </a:t>
            </a:r>
          </a:p>
          <a:p>
            <a:r>
              <a:rPr lang="pl-PL" dirty="0" smtClean="0"/>
              <a:t>Lider: </a:t>
            </a:r>
            <a:r>
              <a:rPr lang="pl-PL" dirty="0" err="1" smtClean="0"/>
              <a:t>Sergej</a:t>
            </a:r>
            <a:r>
              <a:rPr lang="pl-PL" dirty="0" smtClean="0"/>
              <a:t> </a:t>
            </a:r>
            <a:r>
              <a:rPr lang="pl-PL" dirty="0" err="1" smtClean="0"/>
              <a:t>Olenin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6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t="10012" r="10931" b="10895"/>
          <a:stretch/>
        </p:blipFill>
        <p:spPr bwMode="auto">
          <a:xfrm>
            <a:off x="2411759" y="692696"/>
            <a:ext cx="642569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62734" y="908720"/>
            <a:ext cx="20991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Littoral</a:t>
            </a:r>
            <a:r>
              <a:rPr lang="pl-PL" dirty="0" smtClean="0"/>
              <a:t> field </a:t>
            </a:r>
            <a:r>
              <a:rPr lang="pl-PL" dirty="0" err="1" smtClean="0"/>
              <a:t>work</a:t>
            </a:r>
            <a:endParaRPr lang="pl-PL" dirty="0" smtClean="0"/>
          </a:p>
          <a:p>
            <a:r>
              <a:rPr lang="pl-PL" dirty="0" smtClean="0"/>
              <a:t>on Svalbard </a:t>
            </a:r>
            <a:r>
              <a:rPr lang="pl-PL" dirty="0" err="1" smtClean="0"/>
              <a:t>planned</a:t>
            </a:r>
            <a:endParaRPr lang="pl-PL" dirty="0" smtClean="0"/>
          </a:p>
          <a:p>
            <a:r>
              <a:rPr lang="pl-PL" dirty="0" smtClean="0"/>
              <a:t>for 2019 </a:t>
            </a:r>
            <a:r>
              <a:rPr lang="pl-PL" dirty="0" err="1" smtClean="0"/>
              <a:t>summer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Red- </a:t>
            </a:r>
            <a:endParaRPr lang="pl-PL" dirty="0"/>
          </a:p>
          <a:p>
            <a:r>
              <a:rPr lang="pl-PL" dirty="0" err="1" smtClean="0"/>
              <a:t>Ice</a:t>
            </a:r>
            <a:r>
              <a:rPr lang="pl-PL" dirty="0" smtClean="0"/>
              <a:t> </a:t>
            </a:r>
            <a:r>
              <a:rPr lang="pl-PL" dirty="0" err="1" smtClean="0"/>
              <a:t>free</a:t>
            </a:r>
            <a:r>
              <a:rPr lang="pl-PL" dirty="0" smtClean="0"/>
              <a:t> </a:t>
            </a:r>
            <a:r>
              <a:rPr lang="pl-PL" dirty="0" err="1" smtClean="0"/>
              <a:t>coast</a:t>
            </a:r>
            <a:r>
              <a:rPr lang="pl-PL" dirty="0" smtClean="0"/>
              <a:t> and </a:t>
            </a:r>
          </a:p>
          <a:p>
            <a:r>
              <a:rPr lang="pl-PL" dirty="0" smtClean="0"/>
              <a:t>plastic </a:t>
            </a:r>
            <a:r>
              <a:rPr lang="pl-PL" dirty="0" err="1" smtClean="0"/>
              <a:t>rafts</a:t>
            </a:r>
            <a:r>
              <a:rPr lang="pl-PL" dirty="0" smtClean="0"/>
              <a:t> </a:t>
            </a:r>
          </a:p>
          <a:p>
            <a:r>
              <a:rPr lang="pl-PL" dirty="0" smtClean="0"/>
              <a:t> </a:t>
            </a:r>
            <a:r>
              <a:rPr lang="pl-PL" dirty="0" err="1" smtClean="0"/>
              <a:t>occurrence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Dowolny kształt 2"/>
          <p:cNvSpPr/>
          <p:nvPr/>
        </p:nvSpPr>
        <p:spPr>
          <a:xfrm>
            <a:off x="3897297" y="2317072"/>
            <a:ext cx="976544" cy="1038687"/>
          </a:xfrm>
          <a:custGeom>
            <a:avLst/>
            <a:gdLst>
              <a:gd name="connsiteX0" fmla="*/ 0 w 976544"/>
              <a:gd name="connsiteY0" fmla="*/ 0 h 1038687"/>
              <a:gd name="connsiteX1" fmla="*/ 44388 w 976544"/>
              <a:gd name="connsiteY1" fmla="*/ 53266 h 1038687"/>
              <a:gd name="connsiteX2" fmla="*/ 88777 w 976544"/>
              <a:gd name="connsiteY2" fmla="*/ 97654 h 1038687"/>
              <a:gd name="connsiteX3" fmla="*/ 106532 w 976544"/>
              <a:gd name="connsiteY3" fmla="*/ 124287 h 1038687"/>
              <a:gd name="connsiteX4" fmla="*/ 115410 w 976544"/>
              <a:gd name="connsiteY4" fmla="*/ 150920 h 1038687"/>
              <a:gd name="connsiteX5" fmla="*/ 133165 w 976544"/>
              <a:gd name="connsiteY5" fmla="*/ 168676 h 1038687"/>
              <a:gd name="connsiteX6" fmla="*/ 142043 w 976544"/>
              <a:gd name="connsiteY6" fmla="*/ 248575 h 1038687"/>
              <a:gd name="connsiteX7" fmla="*/ 159798 w 976544"/>
              <a:gd name="connsiteY7" fmla="*/ 435006 h 1038687"/>
              <a:gd name="connsiteX8" fmla="*/ 177553 w 976544"/>
              <a:gd name="connsiteY8" fmla="*/ 461639 h 1038687"/>
              <a:gd name="connsiteX9" fmla="*/ 204186 w 976544"/>
              <a:gd name="connsiteY9" fmla="*/ 727969 h 1038687"/>
              <a:gd name="connsiteX10" fmla="*/ 239697 w 976544"/>
              <a:gd name="connsiteY10" fmla="*/ 781235 h 1038687"/>
              <a:gd name="connsiteX11" fmla="*/ 266330 w 976544"/>
              <a:gd name="connsiteY11" fmla="*/ 834501 h 1038687"/>
              <a:gd name="connsiteX12" fmla="*/ 310719 w 976544"/>
              <a:gd name="connsiteY12" fmla="*/ 878889 h 1038687"/>
              <a:gd name="connsiteX13" fmla="*/ 328474 w 976544"/>
              <a:gd name="connsiteY13" fmla="*/ 905522 h 1038687"/>
              <a:gd name="connsiteX14" fmla="*/ 381740 w 976544"/>
              <a:gd name="connsiteY14" fmla="*/ 941033 h 1038687"/>
              <a:gd name="connsiteX15" fmla="*/ 408373 w 976544"/>
              <a:gd name="connsiteY15" fmla="*/ 958788 h 1038687"/>
              <a:gd name="connsiteX16" fmla="*/ 435006 w 976544"/>
              <a:gd name="connsiteY16" fmla="*/ 967666 h 1038687"/>
              <a:gd name="connsiteX17" fmla="*/ 470517 w 976544"/>
              <a:gd name="connsiteY17" fmla="*/ 985421 h 1038687"/>
              <a:gd name="connsiteX18" fmla="*/ 497150 w 976544"/>
              <a:gd name="connsiteY18" fmla="*/ 1003177 h 1038687"/>
              <a:gd name="connsiteX19" fmla="*/ 585926 w 976544"/>
              <a:gd name="connsiteY19" fmla="*/ 1029810 h 1038687"/>
              <a:gd name="connsiteX20" fmla="*/ 612559 w 976544"/>
              <a:gd name="connsiteY20" fmla="*/ 1038687 h 1038687"/>
              <a:gd name="connsiteX21" fmla="*/ 932155 w 976544"/>
              <a:gd name="connsiteY21" fmla="*/ 1029810 h 1038687"/>
              <a:gd name="connsiteX22" fmla="*/ 958788 w 976544"/>
              <a:gd name="connsiteY22" fmla="*/ 1020932 h 1038687"/>
              <a:gd name="connsiteX23" fmla="*/ 976544 w 976544"/>
              <a:gd name="connsiteY23" fmla="*/ 1003177 h 103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6544" h="1038687">
                <a:moveTo>
                  <a:pt x="0" y="0"/>
                </a:moveTo>
                <a:cubicBezTo>
                  <a:pt x="14796" y="17755"/>
                  <a:pt x="28841" y="36164"/>
                  <a:pt x="44388" y="53266"/>
                </a:cubicBezTo>
                <a:cubicBezTo>
                  <a:pt x="58464" y="68749"/>
                  <a:pt x="77170" y="80243"/>
                  <a:pt x="88777" y="97654"/>
                </a:cubicBezTo>
                <a:cubicBezTo>
                  <a:pt x="94695" y="106532"/>
                  <a:pt x="101760" y="114744"/>
                  <a:pt x="106532" y="124287"/>
                </a:cubicBezTo>
                <a:cubicBezTo>
                  <a:pt x="110717" y="132657"/>
                  <a:pt x="110595" y="142896"/>
                  <a:pt x="115410" y="150920"/>
                </a:cubicBezTo>
                <a:cubicBezTo>
                  <a:pt x="119716" y="158097"/>
                  <a:pt x="127247" y="162757"/>
                  <a:pt x="133165" y="168676"/>
                </a:cubicBezTo>
                <a:cubicBezTo>
                  <a:pt x="136124" y="195309"/>
                  <a:pt x="140064" y="221851"/>
                  <a:pt x="142043" y="248575"/>
                </a:cubicBezTo>
                <a:cubicBezTo>
                  <a:pt x="142354" y="252773"/>
                  <a:pt x="135643" y="386696"/>
                  <a:pt x="159798" y="435006"/>
                </a:cubicBezTo>
                <a:cubicBezTo>
                  <a:pt x="164570" y="444549"/>
                  <a:pt x="171635" y="452761"/>
                  <a:pt x="177553" y="461639"/>
                </a:cubicBezTo>
                <a:cubicBezTo>
                  <a:pt x="186431" y="550416"/>
                  <a:pt x="187157" y="640390"/>
                  <a:pt x="204186" y="727969"/>
                </a:cubicBezTo>
                <a:cubicBezTo>
                  <a:pt x="208259" y="748916"/>
                  <a:pt x="232949" y="760991"/>
                  <a:pt x="239697" y="781235"/>
                </a:cubicBezTo>
                <a:cubicBezTo>
                  <a:pt x="248078" y="806378"/>
                  <a:pt x="247798" y="813321"/>
                  <a:pt x="266330" y="834501"/>
                </a:cubicBezTo>
                <a:cubicBezTo>
                  <a:pt x="280109" y="850249"/>
                  <a:pt x="299112" y="861478"/>
                  <a:pt x="310719" y="878889"/>
                </a:cubicBezTo>
                <a:cubicBezTo>
                  <a:pt x="316637" y="887767"/>
                  <a:pt x="320444" y="898496"/>
                  <a:pt x="328474" y="905522"/>
                </a:cubicBezTo>
                <a:cubicBezTo>
                  <a:pt x="344533" y="919574"/>
                  <a:pt x="363985" y="929196"/>
                  <a:pt x="381740" y="941033"/>
                </a:cubicBezTo>
                <a:cubicBezTo>
                  <a:pt x="390618" y="946951"/>
                  <a:pt x="398251" y="955414"/>
                  <a:pt x="408373" y="958788"/>
                </a:cubicBezTo>
                <a:cubicBezTo>
                  <a:pt x="417251" y="961747"/>
                  <a:pt x="426405" y="963980"/>
                  <a:pt x="435006" y="967666"/>
                </a:cubicBezTo>
                <a:cubicBezTo>
                  <a:pt x="447170" y="972879"/>
                  <a:pt x="459027" y="978855"/>
                  <a:pt x="470517" y="985421"/>
                </a:cubicBezTo>
                <a:cubicBezTo>
                  <a:pt x="479781" y="990715"/>
                  <a:pt x="487400" y="998844"/>
                  <a:pt x="497150" y="1003177"/>
                </a:cubicBezTo>
                <a:cubicBezTo>
                  <a:pt x="535113" y="1020050"/>
                  <a:pt x="549781" y="1019483"/>
                  <a:pt x="585926" y="1029810"/>
                </a:cubicBezTo>
                <a:cubicBezTo>
                  <a:pt x="594924" y="1032381"/>
                  <a:pt x="603681" y="1035728"/>
                  <a:pt x="612559" y="1038687"/>
                </a:cubicBezTo>
                <a:cubicBezTo>
                  <a:pt x="719091" y="1035728"/>
                  <a:pt x="825722" y="1035268"/>
                  <a:pt x="932155" y="1029810"/>
                </a:cubicBezTo>
                <a:cubicBezTo>
                  <a:pt x="941501" y="1029331"/>
                  <a:pt x="950764" y="1025747"/>
                  <a:pt x="958788" y="1020932"/>
                </a:cubicBezTo>
                <a:cubicBezTo>
                  <a:pt x="965965" y="1016626"/>
                  <a:pt x="976544" y="1003177"/>
                  <a:pt x="976544" y="100317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Dowolny kształt 3"/>
          <p:cNvSpPr/>
          <p:nvPr/>
        </p:nvSpPr>
        <p:spPr>
          <a:xfrm>
            <a:off x="4678532" y="3684233"/>
            <a:ext cx="399495" cy="1322773"/>
          </a:xfrm>
          <a:custGeom>
            <a:avLst/>
            <a:gdLst>
              <a:gd name="connsiteX0" fmla="*/ 399495 w 399495"/>
              <a:gd name="connsiteY0" fmla="*/ 1198485 h 1322773"/>
              <a:gd name="connsiteX1" fmla="*/ 355107 w 399495"/>
              <a:gd name="connsiteY1" fmla="*/ 1180730 h 1322773"/>
              <a:gd name="connsiteX2" fmla="*/ 328474 w 399495"/>
              <a:gd name="connsiteY2" fmla="*/ 1225118 h 1322773"/>
              <a:gd name="connsiteX3" fmla="*/ 310718 w 399495"/>
              <a:gd name="connsiteY3" fmla="*/ 1242874 h 1322773"/>
              <a:gd name="connsiteX4" fmla="*/ 257452 w 399495"/>
              <a:gd name="connsiteY4" fmla="*/ 1313895 h 1322773"/>
              <a:gd name="connsiteX5" fmla="*/ 230819 w 399495"/>
              <a:gd name="connsiteY5" fmla="*/ 1322773 h 1322773"/>
              <a:gd name="connsiteX6" fmla="*/ 133165 w 399495"/>
              <a:gd name="connsiteY6" fmla="*/ 1313895 h 1322773"/>
              <a:gd name="connsiteX7" fmla="*/ 106532 w 399495"/>
              <a:gd name="connsiteY7" fmla="*/ 1296140 h 1322773"/>
              <a:gd name="connsiteX8" fmla="*/ 53266 w 399495"/>
              <a:gd name="connsiteY8" fmla="*/ 1233996 h 1322773"/>
              <a:gd name="connsiteX9" fmla="*/ 44388 w 399495"/>
              <a:gd name="connsiteY9" fmla="*/ 1207363 h 1322773"/>
              <a:gd name="connsiteX10" fmla="*/ 53266 w 399495"/>
              <a:gd name="connsiteY10" fmla="*/ 1145219 h 1322773"/>
              <a:gd name="connsiteX11" fmla="*/ 79899 w 399495"/>
              <a:gd name="connsiteY11" fmla="*/ 1136342 h 1322773"/>
              <a:gd name="connsiteX12" fmla="*/ 124287 w 399495"/>
              <a:gd name="connsiteY12" fmla="*/ 1109709 h 1322773"/>
              <a:gd name="connsiteX13" fmla="*/ 133165 w 399495"/>
              <a:gd name="connsiteY13" fmla="*/ 1083076 h 1322773"/>
              <a:gd name="connsiteX14" fmla="*/ 159798 w 399495"/>
              <a:gd name="connsiteY14" fmla="*/ 1038687 h 1322773"/>
              <a:gd name="connsiteX15" fmla="*/ 150920 w 399495"/>
              <a:gd name="connsiteY15" fmla="*/ 967666 h 1322773"/>
              <a:gd name="connsiteX16" fmla="*/ 124287 w 399495"/>
              <a:gd name="connsiteY16" fmla="*/ 941033 h 1322773"/>
              <a:gd name="connsiteX17" fmla="*/ 88777 w 399495"/>
              <a:gd name="connsiteY17" fmla="*/ 887767 h 1322773"/>
              <a:gd name="connsiteX18" fmla="*/ 44388 w 399495"/>
              <a:gd name="connsiteY18" fmla="*/ 852256 h 1322773"/>
              <a:gd name="connsiteX19" fmla="*/ 26633 w 399495"/>
              <a:gd name="connsiteY19" fmla="*/ 825623 h 1322773"/>
              <a:gd name="connsiteX20" fmla="*/ 17755 w 399495"/>
              <a:gd name="connsiteY20" fmla="*/ 736847 h 1322773"/>
              <a:gd name="connsiteX21" fmla="*/ 0 w 399495"/>
              <a:gd name="connsiteY21" fmla="*/ 426128 h 1322773"/>
              <a:gd name="connsiteX22" fmla="*/ 8878 w 399495"/>
              <a:gd name="connsiteY22" fmla="*/ 124287 h 1322773"/>
              <a:gd name="connsiteX23" fmla="*/ 17755 w 399495"/>
              <a:gd name="connsiteY23" fmla="*/ 97654 h 1322773"/>
              <a:gd name="connsiteX24" fmla="*/ 62144 w 399495"/>
              <a:gd name="connsiteY24" fmla="*/ 62144 h 1322773"/>
              <a:gd name="connsiteX25" fmla="*/ 106532 w 399495"/>
              <a:gd name="connsiteY25" fmla="*/ 26633 h 1322773"/>
              <a:gd name="connsiteX26" fmla="*/ 186431 w 399495"/>
              <a:gd name="connsiteY26" fmla="*/ 17755 h 1322773"/>
              <a:gd name="connsiteX27" fmla="*/ 230819 w 399495"/>
              <a:gd name="connsiteY27" fmla="*/ 0 h 13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9495" h="1322773">
                <a:moveTo>
                  <a:pt x="399495" y="1198485"/>
                </a:moveTo>
                <a:cubicBezTo>
                  <a:pt x="384699" y="1192567"/>
                  <a:pt x="371043" y="1180730"/>
                  <a:pt x="355107" y="1180730"/>
                </a:cubicBezTo>
                <a:cubicBezTo>
                  <a:pt x="337110" y="1180730"/>
                  <a:pt x="332869" y="1217792"/>
                  <a:pt x="328474" y="1225118"/>
                </a:cubicBezTo>
                <a:cubicBezTo>
                  <a:pt x="324168" y="1232295"/>
                  <a:pt x="315740" y="1236178"/>
                  <a:pt x="310718" y="1242874"/>
                </a:cubicBezTo>
                <a:cubicBezTo>
                  <a:pt x="307108" y="1247688"/>
                  <a:pt x="275964" y="1302788"/>
                  <a:pt x="257452" y="1313895"/>
                </a:cubicBezTo>
                <a:cubicBezTo>
                  <a:pt x="249428" y="1318710"/>
                  <a:pt x="239697" y="1319814"/>
                  <a:pt x="230819" y="1322773"/>
                </a:cubicBezTo>
                <a:cubicBezTo>
                  <a:pt x="198268" y="1319814"/>
                  <a:pt x="165125" y="1320744"/>
                  <a:pt x="133165" y="1313895"/>
                </a:cubicBezTo>
                <a:cubicBezTo>
                  <a:pt x="122732" y="1311659"/>
                  <a:pt x="114633" y="1303084"/>
                  <a:pt x="106532" y="1296140"/>
                </a:cubicBezTo>
                <a:cubicBezTo>
                  <a:pt x="87419" y="1279757"/>
                  <a:pt x="65047" y="1257557"/>
                  <a:pt x="53266" y="1233996"/>
                </a:cubicBezTo>
                <a:cubicBezTo>
                  <a:pt x="49081" y="1225626"/>
                  <a:pt x="47347" y="1216241"/>
                  <a:pt x="44388" y="1207363"/>
                </a:cubicBezTo>
                <a:cubicBezTo>
                  <a:pt x="47347" y="1186648"/>
                  <a:pt x="43908" y="1163935"/>
                  <a:pt x="53266" y="1145219"/>
                </a:cubicBezTo>
                <a:cubicBezTo>
                  <a:pt x="57451" y="1136849"/>
                  <a:pt x="71875" y="1141157"/>
                  <a:pt x="79899" y="1136342"/>
                </a:cubicBezTo>
                <a:cubicBezTo>
                  <a:pt x="140829" y="1099784"/>
                  <a:pt x="48841" y="1134856"/>
                  <a:pt x="124287" y="1109709"/>
                </a:cubicBezTo>
                <a:cubicBezTo>
                  <a:pt x="127246" y="1100831"/>
                  <a:pt x="128350" y="1091100"/>
                  <a:pt x="133165" y="1083076"/>
                </a:cubicBezTo>
                <a:cubicBezTo>
                  <a:pt x="169723" y="1022144"/>
                  <a:pt x="134648" y="1114134"/>
                  <a:pt x="159798" y="1038687"/>
                </a:cubicBezTo>
                <a:cubicBezTo>
                  <a:pt x="156839" y="1015013"/>
                  <a:pt x="159073" y="990087"/>
                  <a:pt x="150920" y="967666"/>
                </a:cubicBezTo>
                <a:cubicBezTo>
                  <a:pt x="146629" y="955867"/>
                  <a:pt x="131995" y="950943"/>
                  <a:pt x="124287" y="941033"/>
                </a:cubicBezTo>
                <a:cubicBezTo>
                  <a:pt x="111186" y="924189"/>
                  <a:pt x="106532" y="899604"/>
                  <a:pt x="88777" y="887767"/>
                </a:cubicBezTo>
                <a:cubicBezTo>
                  <a:pt x="69001" y="874583"/>
                  <a:pt x="58845" y="870328"/>
                  <a:pt x="44388" y="852256"/>
                </a:cubicBezTo>
                <a:cubicBezTo>
                  <a:pt x="37723" y="843924"/>
                  <a:pt x="32551" y="834501"/>
                  <a:pt x="26633" y="825623"/>
                </a:cubicBezTo>
                <a:cubicBezTo>
                  <a:pt x="23674" y="796031"/>
                  <a:pt x="19204" y="766551"/>
                  <a:pt x="17755" y="736847"/>
                </a:cubicBezTo>
                <a:cubicBezTo>
                  <a:pt x="2584" y="425844"/>
                  <a:pt x="31924" y="553819"/>
                  <a:pt x="0" y="426128"/>
                </a:cubicBezTo>
                <a:cubicBezTo>
                  <a:pt x="2959" y="325514"/>
                  <a:pt x="3445" y="224797"/>
                  <a:pt x="8878" y="124287"/>
                </a:cubicBezTo>
                <a:cubicBezTo>
                  <a:pt x="9383" y="114943"/>
                  <a:pt x="12940" y="105678"/>
                  <a:pt x="17755" y="97654"/>
                </a:cubicBezTo>
                <a:cubicBezTo>
                  <a:pt x="27647" y="81167"/>
                  <a:pt x="48188" y="73309"/>
                  <a:pt x="62144" y="62144"/>
                </a:cubicBezTo>
                <a:cubicBezTo>
                  <a:pt x="76679" y="50516"/>
                  <a:pt x="86656" y="31602"/>
                  <a:pt x="106532" y="26633"/>
                </a:cubicBezTo>
                <a:cubicBezTo>
                  <a:pt x="132529" y="20134"/>
                  <a:pt x="159798" y="20714"/>
                  <a:pt x="186431" y="17755"/>
                </a:cubicBezTo>
                <a:cubicBezTo>
                  <a:pt x="219341" y="6786"/>
                  <a:pt x="204694" y="13063"/>
                  <a:pt x="23081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8" t="18729" r="17247" b="7931"/>
          <a:stretch/>
        </p:blipFill>
        <p:spPr bwMode="auto">
          <a:xfrm>
            <a:off x="4718290" y="692696"/>
            <a:ext cx="342606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67544" y="1700808"/>
            <a:ext cx="344889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Sublittoral</a:t>
            </a:r>
            <a:r>
              <a:rPr lang="pl-PL" dirty="0" smtClean="0"/>
              <a:t> field </a:t>
            </a:r>
            <a:r>
              <a:rPr lang="pl-PL" dirty="0" err="1" smtClean="0"/>
              <a:t>work</a:t>
            </a:r>
            <a:r>
              <a:rPr lang="pl-PL" dirty="0" smtClean="0"/>
              <a:t> </a:t>
            </a:r>
          </a:p>
          <a:p>
            <a:r>
              <a:rPr lang="pl-PL" dirty="0"/>
              <a:t>o</a:t>
            </a:r>
            <a:r>
              <a:rPr lang="pl-PL" dirty="0" smtClean="0"/>
              <a:t>n Svalbard </a:t>
            </a:r>
            <a:r>
              <a:rPr lang="pl-PL" dirty="0" err="1" smtClean="0"/>
              <a:t>planned</a:t>
            </a:r>
            <a:r>
              <a:rPr lang="pl-PL" dirty="0" smtClean="0"/>
              <a:t> 2019 </a:t>
            </a:r>
            <a:r>
              <a:rPr lang="pl-PL" smtClean="0"/>
              <a:t>summer</a:t>
            </a:r>
            <a:endParaRPr lang="pl-PL" dirty="0" smtClean="0"/>
          </a:p>
          <a:p>
            <a:endParaRPr lang="pl-PL" dirty="0"/>
          </a:p>
          <a:p>
            <a:r>
              <a:rPr lang="pl-PL" dirty="0" err="1" smtClean="0"/>
              <a:t>Glacial</a:t>
            </a:r>
            <a:r>
              <a:rPr lang="pl-PL" dirty="0" smtClean="0"/>
              <a:t> </a:t>
            </a:r>
            <a:r>
              <a:rPr lang="pl-PL" dirty="0" err="1" smtClean="0"/>
              <a:t>bays</a:t>
            </a:r>
            <a:r>
              <a:rPr lang="pl-PL" dirty="0" smtClean="0"/>
              <a:t> with </a:t>
            </a:r>
            <a:r>
              <a:rPr lang="pl-PL" dirty="0" err="1" smtClean="0"/>
              <a:t>icebergs</a:t>
            </a:r>
            <a:endParaRPr lang="pl-PL" dirty="0" smtClean="0"/>
          </a:p>
          <a:p>
            <a:endParaRPr lang="pl-PL" dirty="0"/>
          </a:p>
          <a:p>
            <a:r>
              <a:rPr lang="pl-PL" dirty="0" err="1" smtClean="0">
                <a:solidFill>
                  <a:srgbClr val="FF0000"/>
                </a:solidFill>
              </a:rPr>
              <a:t>Isfjorden</a:t>
            </a:r>
            <a:r>
              <a:rPr lang="pl-PL" dirty="0" smtClean="0">
                <a:solidFill>
                  <a:srgbClr val="FF0000"/>
                </a:solidFill>
              </a:rPr>
              <a:t> - </a:t>
            </a:r>
            <a:r>
              <a:rPr lang="pl-PL" dirty="0" err="1" smtClean="0">
                <a:solidFill>
                  <a:srgbClr val="FF0000"/>
                </a:solidFill>
              </a:rPr>
              <a:t>Yoldiabukta</a:t>
            </a:r>
            <a:r>
              <a:rPr lang="pl-PL" dirty="0" smtClean="0"/>
              <a:t> 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River </a:t>
            </a:r>
            <a:r>
              <a:rPr lang="pl-PL" dirty="0" err="1" smtClean="0"/>
              <a:t>mouth</a:t>
            </a:r>
            <a:r>
              <a:rPr lang="pl-PL" dirty="0" smtClean="0"/>
              <a:t> with no </a:t>
            </a:r>
            <a:r>
              <a:rPr lang="pl-PL" dirty="0" err="1" smtClean="0"/>
              <a:t>ice</a:t>
            </a:r>
            <a:endParaRPr lang="pl-PL" dirty="0" smtClean="0"/>
          </a:p>
          <a:p>
            <a:endParaRPr lang="pl-PL" dirty="0"/>
          </a:p>
          <a:p>
            <a:r>
              <a:rPr lang="pl-PL" dirty="0" err="1" smtClean="0">
                <a:solidFill>
                  <a:srgbClr val="FF0000"/>
                </a:solidFill>
              </a:rPr>
              <a:t>Isfjorden</a:t>
            </a:r>
            <a:r>
              <a:rPr lang="pl-PL" dirty="0" smtClean="0">
                <a:solidFill>
                  <a:srgbClr val="FF0000"/>
                </a:solidFill>
              </a:rPr>
              <a:t> - </a:t>
            </a:r>
            <a:r>
              <a:rPr lang="pl-PL" dirty="0" err="1" smtClean="0">
                <a:solidFill>
                  <a:srgbClr val="FF0000"/>
                </a:solidFill>
              </a:rPr>
              <a:t>Gipsvika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2" t="15775" r="9088" b="9775"/>
          <a:stretch/>
        </p:blipFill>
        <p:spPr bwMode="auto">
          <a:xfrm>
            <a:off x="4211960" y="3861048"/>
            <a:ext cx="2849733" cy="237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29432" r="32549" b="14775"/>
          <a:stretch/>
        </p:blipFill>
        <p:spPr bwMode="auto">
          <a:xfrm>
            <a:off x="2974018" y="814734"/>
            <a:ext cx="4910349" cy="40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prawo 1"/>
          <p:cNvSpPr/>
          <p:nvPr/>
        </p:nvSpPr>
        <p:spPr>
          <a:xfrm rot="19169287">
            <a:off x="3364148" y="2478255"/>
            <a:ext cx="294328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1844824"/>
            <a:ext cx="28782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Fareo</a:t>
            </a:r>
            <a:r>
              <a:rPr lang="pl-PL" dirty="0" smtClean="0"/>
              <a:t>- </a:t>
            </a:r>
            <a:r>
              <a:rPr lang="pl-PL" dirty="0" err="1" smtClean="0"/>
              <a:t>Shetland</a:t>
            </a:r>
            <a:r>
              <a:rPr lang="pl-PL" dirty="0" smtClean="0"/>
              <a:t> </a:t>
            </a:r>
            <a:r>
              <a:rPr lang="pl-PL" dirty="0" err="1" smtClean="0"/>
              <a:t>isl’s</a:t>
            </a:r>
            <a:endParaRPr lang="pl-PL" dirty="0" smtClean="0"/>
          </a:p>
          <a:p>
            <a:r>
              <a:rPr lang="pl-PL" dirty="0" smtClean="0"/>
              <a:t>Canal </a:t>
            </a:r>
            <a:r>
              <a:rPr lang="pl-PL" dirty="0" err="1" smtClean="0"/>
              <a:t>transporting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volume</a:t>
            </a:r>
            <a:r>
              <a:rPr lang="pl-PL" dirty="0" smtClean="0"/>
              <a:t> of </a:t>
            </a:r>
            <a:r>
              <a:rPr lang="pl-PL" dirty="0" err="1" smtClean="0"/>
              <a:t>Atlantic</a:t>
            </a:r>
            <a:r>
              <a:rPr lang="pl-PL" dirty="0" smtClean="0"/>
              <a:t> </a:t>
            </a:r>
            <a:r>
              <a:rPr lang="pl-PL" dirty="0" err="1" smtClean="0"/>
              <a:t>waters</a:t>
            </a:r>
            <a:r>
              <a:rPr lang="pl-PL" dirty="0" smtClean="0"/>
              <a:t> to </a:t>
            </a:r>
          </a:p>
          <a:p>
            <a:r>
              <a:rPr lang="pl-PL" dirty="0" smtClean="0"/>
              <a:t>Spitsbergen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41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littoralfaunaArc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539875"/>
            <a:ext cx="7805738" cy="52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ascophyll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582737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998663" y="504825"/>
            <a:ext cx="54255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b="0" dirty="0">
                <a:latin typeface="Arial" charset="0"/>
              </a:rPr>
              <a:t>POTENTIAL FOR ADVECTION </a:t>
            </a:r>
          </a:p>
          <a:p>
            <a:r>
              <a:rPr lang="pl-PL" altLang="pl-PL" b="0" dirty="0">
                <a:latin typeface="Arial" charset="0"/>
              </a:rPr>
              <a:t>NUMBER OF SPECIES INHABITING INTERTIDAL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3" y="2006355"/>
            <a:ext cx="5109663" cy="3366862"/>
          </a:xfrm>
          <a:prstGeom prst="rect">
            <a:avLst/>
          </a:prstGeom>
        </p:spPr>
      </p:pic>
      <p:pic>
        <p:nvPicPr>
          <p:cNvPr id="1026" name="Picture 2" descr="F:\PrinsKarl Forlandet2017\DCIM\106_FUJI\DSCF6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606654"/>
            <a:ext cx="3070324" cy="24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232130" y="3266972"/>
            <a:ext cx="291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7th August 2017, </a:t>
            </a:r>
            <a:r>
              <a:rPr lang="pl-PL" sz="1200" dirty="0" err="1" smtClean="0"/>
              <a:t>Prins</a:t>
            </a:r>
            <a:r>
              <a:rPr lang="pl-PL" sz="1200" dirty="0" smtClean="0"/>
              <a:t> Karl </a:t>
            </a:r>
            <a:r>
              <a:rPr lang="pl-PL" sz="1200" dirty="0" err="1" smtClean="0"/>
              <a:t>Forlandet</a:t>
            </a:r>
            <a:r>
              <a:rPr lang="pl-PL" sz="1200" dirty="0" smtClean="0"/>
              <a:t>, 78oN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0898" y="648058"/>
            <a:ext cx="5674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New </a:t>
            </a:r>
            <a:r>
              <a:rPr lang="pl-PL" dirty="0" err="1"/>
              <a:t>phenomenon</a:t>
            </a:r>
            <a:r>
              <a:rPr lang="pl-PL" dirty="0"/>
              <a:t> – </a:t>
            </a:r>
            <a:r>
              <a:rPr lang="pl-PL" dirty="0" err="1" smtClean="0"/>
              <a:t>species</a:t>
            </a:r>
            <a:r>
              <a:rPr lang="pl-PL" dirty="0" smtClean="0"/>
              <a:t> </a:t>
            </a:r>
            <a:r>
              <a:rPr lang="pl-PL" dirty="0" err="1" smtClean="0"/>
              <a:t>rafting</a:t>
            </a:r>
            <a:r>
              <a:rPr lang="pl-PL" dirty="0" smtClean="0"/>
              <a:t> on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/>
              <a:t>plastic </a:t>
            </a:r>
            <a:r>
              <a:rPr lang="pl-PL" dirty="0" err="1" smtClean="0"/>
              <a:t>debris</a:t>
            </a:r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  <a:p>
            <a:r>
              <a:rPr lang="pl-PL" sz="1600" dirty="0" smtClean="0"/>
              <a:t>and the most </a:t>
            </a:r>
            <a:r>
              <a:rPr lang="pl-PL" sz="1600" dirty="0" err="1" smtClean="0"/>
              <a:t>famous</a:t>
            </a:r>
            <a:r>
              <a:rPr lang="pl-PL" sz="1600" dirty="0" smtClean="0"/>
              <a:t> </a:t>
            </a:r>
            <a:r>
              <a:rPr lang="pl-PL" sz="1600" dirty="0" err="1" smtClean="0"/>
              <a:t>duck</a:t>
            </a:r>
            <a:r>
              <a:rPr lang="pl-PL" sz="1600" dirty="0" smtClean="0"/>
              <a:t> in the </a:t>
            </a:r>
            <a:r>
              <a:rPr lang="pl-PL" sz="1600" dirty="0" err="1" smtClean="0"/>
              <a:t>world</a:t>
            </a:r>
            <a:r>
              <a:rPr lang="pl-PL" sz="1600" dirty="0" smtClean="0"/>
              <a:t>, </a:t>
            </a:r>
            <a:r>
              <a:rPr lang="pl-PL" sz="1600" dirty="0" err="1" smtClean="0"/>
              <a:t>found</a:t>
            </a:r>
            <a:r>
              <a:rPr lang="pl-PL" sz="1600" dirty="0" smtClean="0"/>
              <a:t> on Svalbard</a:t>
            </a:r>
            <a:endParaRPr lang="pl-PL" sz="16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374" y="63654"/>
            <a:ext cx="2835374" cy="25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99" y="1772815"/>
            <a:ext cx="5827265" cy="452658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61746" y="457203"/>
            <a:ext cx="32724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Climate</a:t>
            </a:r>
            <a:r>
              <a:rPr lang="pl-PL" dirty="0" smtClean="0"/>
              <a:t> </a:t>
            </a:r>
            <a:r>
              <a:rPr lang="pl-PL" dirty="0" err="1" smtClean="0"/>
              <a:t>change</a:t>
            </a:r>
            <a:r>
              <a:rPr lang="pl-PL" dirty="0" smtClean="0"/>
              <a:t> </a:t>
            </a:r>
            <a:r>
              <a:rPr lang="pl-PL" dirty="0" err="1" smtClean="0"/>
              <a:t>effects</a:t>
            </a:r>
            <a:r>
              <a:rPr lang="pl-PL" dirty="0" smtClean="0"/>
              <a:t> </a:t>
            </a:r>
          </a:p>
          <a:p>
            <a:r>
              <a:rPr lang="pl-PL" dirty="0" smtClean="0"/>
              <a:t>(de-</a:t>
            </a:r>
            <a:r>
              <a:rPr lang="pl-PL" dirty="0" err="1" smtClean="0"/>
              <a:t>icing</a:t>
            </a:r>
            <a:r>
              <a:rPr lang="pl-PL" dirty="0" smtClean="0"/>
              <a:t> of </a:t>
            </a:r>
            <a:r>
              <a:rPr lang="pl-PL" dirty="0" err="1" smtClean="0"/>
              <a:t>coast</a:t>
            </a:r>
            <a:r>
              <a:rPr lang="pl-PL" dirty="0" smtClean="0"/>
              <a:t>) </a:t>
            </a:r>
            <a:r>
              <a:rPr lang="pl-PL" dirty="0" err="1" smtClean="0"/>
              <a:t>is</a:t>
            </a:r>
            <a:r>
              <a:rPr lang="pl-PL" dirty="0" smtClean="0"/>
              <a:t> much </a:t>
            </a:r>
            <a:r>
              <a:rPr lang="pl-PL" dirty="0" err="1" smtClean="0"/>
              <a:t>faster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thermophilic</a:t>
            </a:r>
            <a:r>
              <a:rPr lang="pl-PL" dirty="0" smtClean="0"/>
              <a:t> </a:t>
            </a:r>
            <a:r>
              <a:rPr lang="pl-PL" dirty="0" err="1" smtClean="0"/>
              <a:t>boreal</a:t>
            </a:r>
            <a:r>
              <a:rPr lang="pl-PL" dirty="0" smtClean="0"/>
              <a:t> </a:t>
            </a:r>
            <a:r>
              <a:rPr lang="pl-PL" dirty="0" err="1" smtClean="0"/>
              <a:t>species</a:t>
            </a:r>
            <a:endParaRPr lang="pl-PL" dirty="0" smtClean="0"/>
          </a:p>
          <a:p>
            <a:r>
              <a:rPr lang="pl-PL" dirty="0" err="1" smtClean="0"/>
              <a:t>advance</a:t>
            </a: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7" y="4327254"/>
            <a:ext cx="2493724" cy="220774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63" y="1887728"/>
            <a:ext cx="2402798" cy="21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Ongoing</a:t>
            </a:r>
            <a:r>
              <a:rPr lang="pl-PL" dirty="0" smtClean="0"/>
              <a:t> </a:t>
            </a:r>
            <a:r>
              <a:rPr lang="pl-PL" dirty="0" err="1" smtClean="0"/>
              <a:t>related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ACESS</a:t>
            </a:r>
            <a:r>
              <a:rPr lang="pl-PL" dirty="0" smtClean="0"/>
              <a:t> – </a:t>
            </a:r>
            <a:r>
              <a:rPr lang="pl-PL" dirty="0" err="1" smtClean="0"/>
              <a:t>led</a:t>
            </a:r>
            <a:r>
              <a:rPr lang="pl-PL" dirty="0" smtClean="0"/>
              <a:t> by </a:t>
            </a:r>
            <a:r>
              <a:rPr lang="pl-PL" smtClean="0"/>
              <a:t>Janne </a:t>
            </a:r>
            <a:r>
              <a:rPr lang="pl-PL" dirty="0" err="1" smtClean="0"/>
              <a:t>Soreide</a:t>
            </a:r>
            <a:r>
              <a:rPr lang="pl-PL" dirty="0" smtClean="0"/>
              <a:t> UNIS with IOPAN – JMW </a:t>
            </a:r>
            <a:r>
              <a:rPr lang="pl-PL" dirty="0" err="1" smtClean="0"/>
              <a:t>participation</a:t>
            </a:r>
            <a:r>
              <a:rPr lang="pl-PL" dirty="0" smtClean="0"/>
              <a:t> (Belmont Fund.) 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Aliens</a:t>
            </a:r>
            <a:r>
              <a:rPr lang="pl-PL" dirty="0" smtClean="0">
                <a:solidFill>
                  <a:srgbClr val="FF0000"/>
                </a:solidFill>
              </a:rPr>
              <a:t> on the Beach </a:t>
            </a:r>
            <a:r>
              <a:rPr lang="pl-PL" dirty="0" smtClean="0"/>
              <a:t>– Martine van </a:t>
            </a:r>
            <a:r>
              <a:rPr lang="pl-PL" dirty="0" err="1" smtClean="0"/>
              <a:t>Heuvel</a:t>
            </a:r>
            <a:r>
              <a:rPr lang="pl-PL" dirty="0" smtClean="0"/>
              <a:t> </a:t>
            </a:r>
            <a:r>
              <a:rPr lang="pl-PL" dirty="0" err="1" smtClean="0"/>
              <a:t>Greve</a:t>
            </a:r>
            <a:r>
              <a:rPr lang="pl-PL" dirty="0" smtClean="0"/>
              <a:t> – (</a:t>
            </a:r>
            <a:r>
              <a:rPr lang="pl-PL" dirty="0" err="1" smtClean="0"/>
              <a:t>Sysselmannen</a:t>
            </a:r>
            <a:r>
              <a:rPr lang="pl-PL" dirty="0" smtClean="0"/>
              <a:t> </a:t>
            </a:r>
            <a:r>
              <a:rPr lang="pl-PL" dirty="0" err="1" smtClean="0"/>
              <a:t>Miljovernfond</a:t>
            </a:r>
            <a:r>
              <a:rPr lang="pl-PL" dirty="0" smtClean="0"/>
              <a:t>)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Svalbard </a:t>
            </a:r>
            <a:r>
              <a:rPr lang="pl-PL" dirty="0" err="1" smtClean="0">
                <a:solidFill>
                  <a:srgbClr val="FF0000"/>
                </a:solidFill>
              </a:rPr>
              <a:t>Intertidal</a:t>
            </a:r>
            <a:r>
              <a:rPr lang="pl-PL" dirty="0" smtClean="0">
                <a:solidFill>
                  <a:srgbClr val="FF0000"/>
                </a:solidFill>
              </a:rPr>
              <a:t> Project </a:t>
            </a:r>
            <a:r>
              <a:rPr lang="pl-PL" dirty="0" smtClean="0"/>
              <a:t>– (IOPAN SMF)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Planned</a:t>
            </a:r>
            <a:r>
              <a:rPr lang="pl-PL" dirty="0" smtClean="0">
                <a:solidFill>
                  <a:srgbClr val="FF0000"/>
                </a:solidFill>
              </a:rPr>
              <a:t> CAB H2020- </a:t>
            </a:r>
            <a:r>
              <a:rPr lang="pl-PL" dirty="0" err="1" smtClean="0"/>
              <a:t>Jorgen</a:t>
            </a:r>
            <a:r>
              <a:rPr lang="pl-PL" dirty="0" smtClean="0"/>
              <a:t> </a:t>
            </a:r>
            <a:r>
              <a:rPr lang="pl-PL" dirty="0" err="1" smtClean="0"/>
              <a:t>Berge</a:t>
            </a:r>
            <a:r>
              <a:rPr lang="pl-PL" dirty="0" smtClean="0"/>
              <a:t> </a:t>
            </a:r>
            <a:r>
              <a:rPr lang="pl-PL" dirty="0" err="1" smtClean="0"/>
              <a:t>UiT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85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Work</a:t>
            </a:r>
            <a:r>
              <a:rPr lang="pl-PL" dirty="0" smtClean="0"/>
              <a:t> </a:t>
            </a:r>
            <a:r>
              <a:rPr lang="pl-PL" dirty="0" err="1" smtClean="0"/>
              <a:t>packages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WP1- Management </a:t>
            </a:r>
          </a:p>
          <a:p>
            <a:r>
              <a:rPr lang="pl-PL" dirty="0" err="1" smtClean="0"/>
              <a:t>Deliverables</a:t>
            </a:r>
            <a:r>
              <a:rPr lang="pl-PL" dirty="0" smtClean="0"/>
              <a:t> :</a:t>
            </a:r>
          </a:p>
          <a:p>
            <a:r>
              <a:rPr lang="pl-PL" dirty="0" smtClean="0"/>
              <a:t>- </a:t>
            </a:r>
            <a:r>
              <a:rPr lang="pl-PL" dirty="0" err="1" smtClean="0"/>
              <a:t>synthesis</a:t>
            </a:r>
            <a:r>
              <a:rPr lang="pl-PL" dirty="0" smtClean="0"/>
              <a:t> </a:t>
            </a:r>
            <a:r>
              <a:rPr lang="pl-PL" dirty="0" err="1" smtClean="0"/>
              <a:t>paper</a:t>
            </a:r>
            <a:endParaRPr lang="pl-PL" dirty="0" smtClean="0"/>
          </a:p>
          <a:p>
            <a:r>
              <a:rPr lang="pl-PL" dirty="0" smtClean="0"/>
              <a:t>- open data </a:t>
            </a:r>
            <a:r>
              <a:rPr lang="pl-PL" dirty="0" err="1" smtClean="0"/>
              <a:t>base</a:t>
            </a:r>
            <a:endParaRPr lang="pl-PL" dirty="0" smtClean="0"/>
          </a:p>
          <a:p>
            <a:r>
              <a:rPr lang="pl-PL" dirty="0" smtClean="0"/>
              <a:t>- </a:t>
            </a:r>
            <a:r>
              <a:rPr lang="pl-PL" dirty="0" err="1" smtClean="0"/>
              <a:t>project</a:t>
            </a:r>
            <a:r>
              <a:rPr lang="pl-PL" dirty="0" smtClean="0"/>
              <a:t> web </a:t>
            </a:r>
            <a:r>
              <a:rPr lang="pl-PL" dirty="0" err="1" smtClean="0"/>
              <a:t>page</a:t>
            </a:r>
            <a:r>
              <a:rPr lang="pl-PL" dirty="0" smtClean="0"/>
              <a:t> </a:t>
            </a:r>
          </a:p>
          <a:p>
            <a:r>
              <a:rPr lang="pl-PL" sz="2400" dirty="0" smtClean="0"/>
              <a:t>Leader JMW, </a:t>
            </a:r>
            <a:r>
              <a:rPr lang="pl-PL" sz="2400" smtClean="0"/>
              <a:t>Joanna Piwowarczyk</a:t>
            </a:r>
            <a:r>
              <a:rPr lang="pl-PL" sz="2400" dirty="0" smtClean="0"/>
              <a:t>, post </a:t>
            </a:r>
            <a:r>
              <a:rPr lang="pl-PL" sz="2400" dirty="0" err="1" smtClean="0"/>
              <a:t>doc</a:t>
            </a:r>
            <a:r>
              <a:rPr lang="pl-PL" sz="2400" dirty="0" smtClean="0"/>
              <a:t> (UG), </a:t>
            </a:r>
            <a:r>
              <a:rPr lang="pl-PL" sz="2400" dirty="0" err="1" smtClean="0"/>
              <a:t>technic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035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WP 2- </a:t>
            </a:r>
            <a:r>
              <a:rPr lang="pl-PL" sz="3600" dirty="0" err="1" smtClean="0"/>
              <a:t>intertidal</a:t>
            </a:r>
            <a:r>
              <a:rPr lang="pl-PL" sz="3600" dirty="0" smtClean="0"/>
              <a:t> </a:t>
            </a:r>
            <a:r>
              <a:rPr lang="pl-PL" sz="3600" dirty="0" err="1" smtClean="0"/>
              <a:t>biocenose</a:t>
            </a:r>
            <a:r>
              <a:rPr lang="pl-PL" sz="3600" dirty="0" smtClean="0"/>
              <a:t> de-</a:t>
            </a:r>
            <a:r>
              <a:rPr lang="pl-PL" sz="3600" dirty="0" err="1" smtClean="0"/>
              <a:t>icing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Deliverables</a:t>
            </a:r>
            <a:r>
              <a:rPr lang="pl-PL" dirty="0" smtClean="0"/>
              <a:t>:</a:t>
            </a:r>
          </a:p>
          <a:p>
            <a:r>
              <a:rPr lang="pl-PL" dirty="0" smtClean="0"/>
              <a:t>- </a:t>
            </a:r>
            <a:r>
              <a:rPr lang="pl-PL" dirty="0" err="1" smtClean="0"/>
              <a:t>paper</a:t>
            </a:r>
            <a:r>
              <a:rPr lang="pl-PL" dirty="0" smtClean="0"/>
              <a:t> on </a:t>
            </a:r>
            <a:r>
              <a:rPr lang="pl-PL" dirty="0" err="1" smtClean="0"/>
              <a:t>functional</a:t>
            </a:r>
            <a:r>
              <a:rPr lang="pl-PL" dirty="0" smtClean="0"/>
              <a:t> </a:t>
            </a:r>
            <a:r>
              <a:rPr lang="pl-PL" dirty="0" err="1" smtClean="0"/>
              <a:t>ecosystem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endParaRPr lang="pl-PL" dirty="0" smtClean="0"/>
          </a:p>
          <a:p>
            <a:r>
              <a:rPr lang="pl-PL" dirty="0" smtClean="0"/>
              <a:t>- </a:t>
            </a:r>
            <a:r>
              <a:rPr lang="pl-PL" dirty="0" err="1" smtClean="0"/>
              <a:t>georeferenced</a:t>
            </a:r>
            <a:r>
              <a:rPr lang="pl-PL" dirty="0" smtClean="0"/>
              <a:t> data for the data </a:t>
            </a:r>
            <a:r>
              <a:rPr lang="pl-PL" dirty="0" err="1" smtClean="0"/>
              <a:t>base</a:t>
            </a:r>
            <a:endParaRPr lang="pl-PL" dirty="0" smtClean="0"/>
          </a:p>
          <a:p>
            <a:r>
              <a:rPr lang="pl-PL" dirty="0" smtClean="0"/>
              <a:t>Leader Joanna </a:t>
            </a:r>
            <a:r>
              <a:rPr lang="pl-PL" dirty="0" err="1" smtClean="0"/>
              <a:t>Legeżyńska</a:t>
            </a:r>
            <a:r>
              <a:rPr lang="pl-PL" dirty="0" smtClean="0"/>
              <a:t>, Kajetan </a:t>
            </a:r>
            <a:r>
              <a:rPr lang="pl-PL" dirty="0" err="1" smtClean="0"/>
              <a:t>Deja</a:t>
            </a:r>
            <a:r>
              <a:rPr lang="pl-PL" dirty="0" smtClean="0"/>
              <a:t>, </a:t>
            </a:r>
            <a:r>
              <a:rPr lang="pl-PL" dirty="0" err="1" smtClean="0"/>
              <a:t>phD</a:t>
            </a:r>
            <a:r>
              <a:rPr lang="pl-PL" dirty="0" smtClean="0"/>
              <a:t> student </a:t>
            </a:r>
            <a:r>
              <a:rPr lang="pl-PL" dirty="0" err="1" smtClean="0"/>
              <a:t>at</a:t>
            </a:r>
            <a:r>
              <a:rPr lang="pl-PL" dirty="0" smtClean="0"/>
              <a:t> UŁ </a:t>
            </a:r>
          </a:p>
        </p:txBody>
      </p:sp>
    </p:spTree>
    <p:extLst>
      <p:ext uri="{BB962C8B-B14F-4D97-AF65-F5344CB8AC3E}">
        <p14:creationId xmlns:p14="http://schemas.microsoft.com/office/powerpoint/2010/main" val="29563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 3 – </a:t>
            </a:r>
            <a:r>
              <a:rPr lang="pl-PL" dirty="0" err="1" smtClean="0"/>
              <a:t>Rafting</a:t>
            </a:r>
            <a:r>
              <a:rPr lang="pl-PL" dirty="0" smtClean="0"/>
              <a:t> the </a:t>
            </a:r>
            <a:r>
              <a:rPr lang="pl-PL" dirty="0" err="1" smtClean="0"/>
              <a:t>organisms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Deliverables</a:t>
            </a:r>
            <a:r>
              <a:rPr lang="pl-PL" dirty="0" smtClean="0"/>
              <a:t>: </a:t>
            </a:r>
          </a:p>
          <a:p>
            <a:r>
              <a:rPr lang="pl-PL" dirty="0" smtClean="0"/>
              <a:t>- </a:t>
            </a:r>
            <a:r>
              <a:rPr lang="pl-PL" dirty="0" err="1" smtClean="0"/>
              <a:t>paper</a:t>
            </a:r>
            <a:r>
              <a:rPr lang="pl-PL" dirty="0" smtClean="0"/>
              <a:t> on the </a:t>
            </a:r>
            <a:r>
              <a:rPr lang="pl-PL" dirty="0" err="1" smtClean="0"/>
              <a:t>species</a:t>
            </a:r>
            <a:r>
              <a:rPr lang="pl-PL" dirty="0" smtClean="0"/>
              <a:t> </a:t>
            </a:r>
            <a:r>
              <a:rPr lang="pl-PL" dirty="0" err="1" smtClean="0"/>
              <a:t>rafted</a:t>
            </a:r>
            <a:r>
              <a:rPr lang="pl-PL" dirty="0" smtClean="0"/>
              <a:t> to Svalbard</a:t>
            </a:r>
          </a:p>
          <a:p>
            <a:r>
              <a:rPr lang="pl-PL" dirty="0" smtClean="0"/>
              <a:t>- </a:t>
            </a:r>
            <a:r>
              <a:rPr lang="pl-PL" dirty="0" err="1" smtClean="0"/>
              <a:t>georeferenced</a:t>
            </a:r>
            <a:r>
              <a:rPr lang="pl-PL" dirty="0" smtClean="0"/>
              <a:t> data to the data </a:t>
            </a:r>
            <a:r>
              <a:rPr lang="pl-PL" dirty="0" err="1" smtClean="0"/>
              <a:t>base</a:t>
            </a:r>
            <a:endParaRPr lang="pl-PL" dirty="0" smtClean="0"/>
          </a:p>
          <a:p>
            <a:r>
              <a:rPr lang="pl-PL" dirty="0" smtClean="0"/>
              <a:t>Leader Lech </a:t>
            </a:r>
            <a:r>
              <a:rPr lang="pl-PL" dirty="0" err="1" smtClean="0"/>
              <a:t>Kotwicki</a:t>
            </a:r>
            <a:r>
              <a:rPr lang="pl-PL" dirty="0" smtClean="0"/>
              <a:t>, Mikołaj Mazurkiewicz, </a:t>
            </a:r>
            <a:r>
              <a:rPr lang="pl-PL" dirty="0" err="1" smtClean="0"/>
              <a:t>phD</a:t>
            </a:r>
            <a:r>
              <a:rPr lang="pl-PL" dirty="0" smtClean="0"/>
              <a:t> student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5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WP 4 – </a:t>
            </a:r>
            <a:r>
              <a:rPr lang="pl-PL" sz="3200" dirty="0" err="1" smtClean="0"/>
              <a:t>Sublittoral</a:t>
            </a:r>
            <a:r>
              <a:rPr lang="pl-PL" sz="3200" dirty="0" smtClean="0"/>
              <a:t> </a:t>
            </a:r>
            <a:r>
              <a:rPr lang="pl-PL" sz="3200" dirty="0" err="1" smtClean="0"/>
              <a:t>benthic</a:t>
            </a:r>
            <a:r>
              <a:rPr lang="pl-PL" sz="3200" dirty="0" smtClean="0"/>
              <a:t> </a:t>
            </a:r>
            <a:r>
              <a:rPr lang="pl-PL" sz="3200" dirty="0" err="1" smtClean="0"/>
              <a:t>habitats</a:t>
            </a:r>
            <a:r>
              <a:rPr lang="pl-PL" sz="3200" dirty="0" smtClean="0"/>
              <a:t> 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Deliverables</a:t>
            </a:r>
            <a:endParaRPr lang="pl-PL" dirty="0" smtClean="0"/>
          </a:p>
          <a:p>
            <a:r>
              <a:rPr lang="pl-PL" sz="2400" dirty="0" smtClean="0"/>
              <a:t>- </a:t>
            </a:r>
            <a:r>
              <a:rPr lang="pl-PL" sz="2400" dirty="0" err="1" smtClean="0"/>
              <a:t>paper</a:t>
            </a:r>
            <a:r>
              <a:rPr lang="pl-PL" sz="2400" dirty="0" smtClean="0"/>
              <a:t> on </a:t>
            </a:r>
            <a:r>
              <a:rPr lang="pl-PL" sz="2400" dirty="0" err="1" smtClean="0"/>
              <a:t>soft</a:t>
            </a:r>
            <a:r>
              <a:rPr lang="pl-PL" sz="2400" dirty="0" smtClean="0"/>
              <a:t> </a:t>
            </a:r>
            <a:r>
              <a:rPr lang="pl-PL" sz="2400" dirty="0" err="1" smtClean="0"/>
              <a:t>bottom</a:t>
            </a:r>
            <a:r>
              <a:rPr lang="pl-PL" sz="2400" dirty="0" smtClean="0"/>
              <a:t> </a:t>
            </a:r>
            <a:r>
              <a:rPr lang="pl-PL" sz="2400" dirty="0" err="1" smtClean="0"/>
              <a:t>benthos</a:t>
            </a:r>
            <a:r>
              <a:rPr lang="pl-PL" sz="2400" dirty="0" smtClean="0"/>
              <a:t> in </a:t>
            </a:r>
            <a:r>
              <a:rPr lang="pl-PL" sz="2400" dirty="0" err="1" smtClean="0"/>
              <a:t>impacted</a:t>
            </a:r>
            <a:r>
              <a:rPr lang="pl-PL" sz="2400" dirty="0" smtClean="0"/>
              <a:t> and non </a:t>
            </a:r>
            <a:r>
              <a:rPr lang="pl-PL" sz="2400" dirty="0" err="1" smtClean="0"/>
              <a:t>impacted</a:t>
            </a:r>
            <a:r>
              <a:rPr lang="pl-PL" sz="2400" dirty="0" smtClean="0"/>
              <a:t> by </a:t>
            </a:r>
            <a:r>
              <a:rPr lang="pl-PL" sz="2400" dirty="0" err="1" smtClean="0"/>
              <a:t>glaciers</a:t>
            </a:r>
            <a:r>
              <a:rPr lang="pl-PL" sz="2400" dirty="0" smtClean="0"/>
              <a:t> </a:t>
            </a:r>
            <a:r>
              <a:rPr lang="pl-PL" sz="2400" dirty="0" err="1" smtClean="0"/>
              <a:t>areas</a:t>
            </a:r>
            <a:endParaRPr lang="pl-PL" sz="2400" dirty="0" smtClean="0"/>
          </a:p>
          <a:p>
            <a:r>
              <a:rPr lang="pl-PL" sz="2400" dirty="0" smtClean="0"/>
              <a:t>- data to the </a:t>
            </a:r>
            <a:r>
              <a:rPr lang="pl-PL" sz="2400" dirty="0" err="1" smtClean="0"/>
              <a:t>common</a:t>
            </a:r>
            <a:r>
              <a:rPr lang="pl-PL" sz="2400" dirty="0" smtClean="0"/>
              <a:t> data </a:t>
            </a:r>
            <a:r>
              <a:rPr lang="pl-PL" sz="2400" dirty="0" err="1" smtClean="0"/>
              <a:t>base</a:t>
            </a:r>
            <a:endParaRPr lang="pl-PL" sz="2400" dirty="0" smtClean="0"/>
          </a:p>
          <a:p>
            <a:r>
              <a:rPr lang="pl-PL" sz="2400" dirty="0" smtClean="0"/>
              <a:t>Lider : </a:t>
            </a:r>
            <a:r>
              <a:rPr lang="pl-PL" sz="2400" dirty="0" err="1" smtClean="0"/>
              <a:t>Andrius</a:t>
            </a:r>
            <a:r>
              <a:rPr lang="pl-PL" sz="2400" dirty="0" smtClean="0"/>
              <a:t> </a:t>
            </a:r>
            <a:r>
              <a:rPr lang="pl-PL" sz="2400" dirty="0" err="1" smtClean="0"/>
              <a:t>Siaulis</a:t>
            </a:r>
            <a:r>
              <a:rPr lang="pl-PL" sz="2400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920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316</Words>
  <Application>Microsoft Office PowerPoint</Application>
  <PresentationFormat>Pokaz na ekranie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Motyw pakietu Office</vt:lpstr>
      <vt:lpstr>ADAMANT  Arctic benthic ecosystems under change – the impact of deglaciation and boreal species transportation by macroplastic</vt:lpstr>
      <vt:lpstr>Prezentacja programu PowerPoint</vt:lpstr>
      <vt:lpstr>Prezentacja programu PowerPoint</vt:lpstr>
      <vt:lpstr>Prezentacja programu PowerPoint</vt:lpstr>
      <vt:lpstr>Ongoing related projects</vt:lpstr>
      <vt:lpstr>Work packages</vt:lpstr>
      <vt:lpstr>WP 2- intertidal biocenose de-icing</vt:lpstr>
      <vt:lpstr>WP 3 – Rafting the organisms</vt:lpstr>
      <vt:lpstr>WP 4 – Sublittoral benthic habitats  </vt:lpstr>
      <vt:lpstr>WP -5 Assessing the expansion of boreal species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ADAMANT  Arctic benthic ecosystems under change – the impact of deglaciation and boreal species transportation by macroplastic</dc:title>
  <dc:creator>Użytkownik systemu Windows</dc:creator>
  <cp:lastModifiedBy>S W</cp:lastModifiedBy>
  <cp:revision>16</cp:revision>
  <dcterms:created xsi:type="dcterms:W3CDTF">2018-10-15T14:41:26Z</dcterms:created>
  <dcterms:modified xsi:type="dcterms:W3CDTF">2018-10-25T09:15:20Z</dcterms:modified>
</cp:coreProperties>
</file>